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5" r:id="rId6"/>
    <p:sldId id="257" r:id="rId7"/>
    <p:sldId id="270" r:id="rId8"/>
    <p:sldId id="259" r:id="rId9"/>
    <p:sldId id="268" r:id="rId10"/>
    <p:sldId id="261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2060"/>
            </a:gs>
            <a:gs pos="70000">
              <a:srgbClr val="0070C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800" i="1" dirty="0" smtClean="0">
                <a:latin typeface="Goudy Old Style" pitchFamily="18" charset="0"/>
              </a:rPr>
              <a:t>Novohrad</a:t>
            </a:r>
            <a:endParaRPr lang="sk-SK" sz="8800" i="1" dirty="0">
              <a:latin typeface="Goudy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2339752" cy="1412776"/>
          </a:xfrm>
        </p:spPr>
        <p:txBody>
          <a:bodyPr>
            <a:normAutofit fontScale="70000" lnSpcReduction="20000"/>
          </a:bodyPr>
          <a:lstStyle/>
          <a:p>
            <a:r>
              <a:rPr lang="sk-SK" i="1" dirty="0" err="1" smtClean="0">
                <a:latin typeface="Goudy Old Style" pitchFamily="18" charset="0"/>
              </a:rPr>
              <a:t>Bianka</a:t>
            </a:r>
            <a:r>
              <a:rPr lang="sk-SK" i="1" dirty="0" smtClean="0">
                <a:latin typeface="Goudy Old Style" pitchFamily="18" charset="0"/>
              </a:rPr>
              <a:t> </a:t>
            </a:r>
            <a:r>
              <a:rPr lang="sk-SK" i="1" dirty="0" err="1" smtClean="0">
                <a:latin typeface="Goudy Old Style" pitchFamily="18" charset="0"/>
              </a:rPr>
              <a:t>Dragošová</a:t>
            </a:r>
            <a:endParaRPr lang="sk-SK" i="1" dirty="0" smtClean="0">
              <a:latin typeface="Goudy Old Style" pitchFamily="18" charset="0"/>
            </a:endParaRPr>
          </a:p>
          <a:p>
            <a:r>
              <a:rPr lang="sk-SK" i="1" dirty="0" smtClean="0">
                <a:latin typeface="Goudy Old Style" pitchFamily="18" charset="0"/>
              </a:rPr>
              <a:t>9.B</a:t>
            </a:r>
          </a:p>
          <a:p>
            <a:r>
              <a:rPr lang="sk-SK" i="1" dirty="0" smtClean="0">
                <a:latin typeface="Goudy Old Style" pitchFamily="18" charset="0"/>
              </a:rPr>
              <a:t>Geografia</a:t>
            </a:r>
          </a:p>
          <a:p>
            <a:r>
              <a:rPr lang="sk-SK" i="1" dirty="0" smtClean="0">
                <a:latin typeface="Goudy Old Style" pitchFamily="18" charset="0"/>
              </a:rPr>
              <a:t>2013/2014</a:t>
            </a:r>
            <a:endParaRPr lang="sk-SK" i="1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i="1" dirty="0" smtClean="0">
                <a:latin typeface="Goudy Old Style" pitchFamily="18" charset="0"/>
              </a:rPr>
              <a:t>Kroje</a:t>
            </a:r>
            <a:endParaRPr lang="sk-SK" sz="5400" i="1" dirty="0">
              <a:latin typeface="Goudy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Muži nosili klobúky (tiež širáky), vlasy si česali dozadu a splietali do vrkočov. Ako obuv slúžili kožené krpce a onuce. </a:t>
            </a:r>
          </a:p>
          <a:p>
            <a:r>
              <a:rPr lang="sk-SK" dirty="0" smtClean="0"/>
              <a:t>Letný odev pozostával z košele z hrubého plátna, dlhých gatí a niekedy aj z plátenného kabáta. </a:t>
            </a:r>
          </a:p>
          <a:p>
            <a:r>
              <a:rPr lang="sk-SK" dirty="0" smtClean="0"/>
              <a:t>Zimný odev tvorili kabanica, kožuch, širica a hrubé súkenné nohavice. Starší chlapi nosili aj opasky a bohato zdobené vesty - </a:t>
            </a:r>
            <a:r>
              <a:rPr lang="sk-SK" dirty="0" err="1" smtClean="0"/>
              <a:t>ľajblíky</a:t>
            </a:r>
            <a:r>
              <a:rPr lang="sk-SK" dirty="0" smtClean="0"/>
              <a:t>. </a:t>
            </a:r>
          </a:p>
          <a:p>
            <a:r>
              <a:rPr lang="sk-SK" dirty="0" smtClean="0"/>
              <a:t>Ženy nosili snehobiele košele, zdobené červenými a žltými výšivkami. Sukne mali na obidvoch stranách zdvihnuté a pod nimi nosievali spodnice - </a:t>
            </a:r>
            <a:r>
              <a:rPr lang="sk-SK" dirty="0" err="1" smtClean="0"/>
              <a:t>mondole</a:t>
            </a:r>
            <a:r>
              <a:rPr lang="sk-SK" dirty="0" smtClean="0"/>
              <a:t>. Na sukniach zas bohato zdobené šatky a zástery - </a:t>
            </a:r>
            <a:r>
              <a:rPr lang="sk-SK" dirty="0" err="1" smtClean="0"/>
              <a:t>fertušky</a:t>
            </a:r>
            <a:r>
              <a:rPr lang="sk-SK" dirty="0" smtClean="0"/>
              <a:t>. </a:t>
            </a:r>
          </a:p>
          <a:p>
            <a:r>
              <a:rPr lang="sk-SK" dirty="0" smtClean="0"/>
              <a:t>V letnom období nosievali ženy vyšívané prusliaky a čižmy. V zime patrili k ženskému kroju kabanica a halena. Na hlavách nosievali biele šatky a bohato zdobené čepce.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www.noslc.sk/index_subory/obrazky/koliesko_k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Obydlia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/>
          <a:lstStyle/>
          <a:p>
            <a:r>
              <a:rPr lang="sk-SK" dirty="0" smtClean="0"/>
              <a:t>Domy si stavali často z dreva, ale s kamennými základmi a ich steny bohato zdobili pruhmi jasných farieb.</a:t>
            </a:r>
          </a:p>
          <a:p>
            <a:r>
              <a:rPr lang="sk-SK" dirty="0" smtClean="0"/>
              <a:t>Každý dom pozostával z izby - chyže, kuchyne a komory. Často sa s ním spájala maštaľ s košiarom, kým stodoly - </a:t>
            </a:r>
            <a:r>
              <a:rPr lang="sk-SK" dirty="0" err="1" smtClean="0"/>
              <a:t>pajty</a:t>
            </a:r>
            <a:r>
              <a:rPr lang="sk-SK" dirty="0" smtClean="0"/>
              <a:t> si novohradskí Slováci stavali v záhradách.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i="1" dirty="0" smtClean="0">
                <a:latin typeface="Goudy Old Style" pitchFamily="18" charset="0"/>
              </a:rPr>
              <a:t>Ďakujem za pozornosť</a:t>
            </a:r>
            <a:endParaRPr lang="sk-SK" sz="5400" i="1" dirty="0">
              <a:latin typeface="Goudy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i="1" dirty="0" smtClean="0">
                <a:latin typeface="Goudy Old Style" pitchFamily="18" charset="0"/>
              </a:rPr>
              <a:t>Územie</a:t>
            </a:r>
            <a:endParaRPr lang="sk-SK" sz="5400" i="1" dirty="0">
              <a:latin typeface="Goudy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328592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Novohrad</a:t>
            </a:r>
            <a:r>
              <a:rPr lang="sk-SK" dirty="0" smtClean="0"/>
              <a:t> je región na Slovensku, župa v Maďarsku (</a:t>
            </a:r>
            <a:r>
              <a:rPr lang="sk-SK" i="1" dirty="0" err="1" smtClean="0"/>
              <a:t>Nógrad</a:t>
            </a:r>
            <a:r>
              <a:rPr lang="sk-SK" i="1" dirty="0" smtClean="0"/>
              <a:t>).</a:t>
            </a:r>
          </a:p>
          <a:p>
            <a:r>
              <a:rPr lang="sk-SK" dirty="0" smtClean="0"/>
              <a:t>Rozloha: 4 133 km²</a:t>
            </a:r>
          </a:p>
          <a:p>
            <a:r>
              <a:rPr lang="sk-SK" dirty="0" smtClean="0"/>
              <a:t>Regióny: Lučenec, Poltár, Veľký Krtíš.</a:t>
            </a:r>
          </a:p>
          <a:p>
            <a:r>
              <a:rPr lang="sk-SK" dirty="0" smtClean="0"/>
              <a:t>Novohrad bol pôvodne komitát, stolica a župa v Uhorsku.</a:t>
            </a:r>
          </a:p>
          <a:p>
            <a:r>
              <a:rPr lang="sk-SK" dirty="0" smtClean="0"/>
              <a:t>V súčasnosti je územie bývalej uhorskej župy rozdelené medzi Slovensko a Maďarsko.</a:t>
            </a:r>
          </a:p>
          <a:p>
            <a:r>
              <a:rPr lang="sk-SK" dirty="0" smtClean="0"/>
              <a:t>Názov župy je odvodený od hradu Novohrad v dnešnom Maďarsku.</a:t>
            </a:r>
          </a:p>
          <a:p>
            <a:r>
              <a:rPr lang="sk-SK" dirty="0" smtClean="0"/>
              <a:t>Okres Lučenec je historickým strediskom Novohradu.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upload.wikimedia.org/wikipedia/commons/d/d9/Novoh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i="1" dirty="0" smtClean="0">
                <a:latin typeface="Goudy Old Style" pitchFamily="18" charset="0"/>
              </a:rPr>
              <a:t>História </a:t>
            </a:r>
            <a:endParaRPr lang="sk-SK" sz="5400" i="1" dirty="0">
              <a:latin typeface="Goudy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sk-SK" dirty="0" smtClean="0"/>
              <a:t>Novohradský komitát sa vyvinul medzi prvými v Uhorsku.</a:t>
            </a:r>
          </a:p>
          <a:p>
            <a:r>
              <a:rPr lang="sk-SK" dirty="0" smtClean="0"/>
              <a:t>V roku 1918 sa Novohrad rozdelil medzi </a:t>
            </a:r>
            <a:r>
              <a:rPr lang="sk-SK" dirty="0" err="1" smtClean="0"/>
              <a:t>Česko-Slovensko</a:t>
            </a:r>
            <a:r>
              <a:rPr lang="sk-SK" dirty="0" smtClean="0"/>
              <a:t> a Maďarsko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Počas </a:t>
            </a:r>
            <a:r>
              <a:rPr lang="sk-SK" dirty="0" smtClean="0"/>
              <a:t>2. svetovej vojny sa južná časť slovenského Novohradu stala súčasťou Maďarska a maďarskej Novohradskej </a:t>
            </a:r>
            <a:r>
              <a:rPr lang="sk-SK" dirty="0" smtClean="0"/>
              <a:t>župy.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2530" name="Picture 2" descr="Súbor:Novohrad coatof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32040" cy="679709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088559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i="1" dirty="0" smtClean="0">
                <a:latin typeface="Goudy Old Style" pitchFamily="18" charset="0"/>
              </a:rPr>
              <a:t>Erb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i="1" dirty="0" smtClean="0">
                <a:latin typeface="Goudy Old Style" pitchFamily="18" charset="0"/>
              </a:rPr>
              <a:t>Zvyky</a:t>
            </a:r>
            <a:endParaRPr lang="sk-SK" sz="5400" i="1" dirty="0">
              <a:latin typeface="Goudy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25000" lnSpcReduction="20000"/>
          </a:bodyPr>
          <a:lstStyle/>
          <a:p>
            <a:r>
              <a:rPr lang="sk-SK" sz="9600" dirty="0" smtClean="0"/>
              <a:t>Pri narodení bývalo zvykom usporiadať hostinu, najmä ak išlo o narodenie chlapca. </a:t>
            </a:r>
          </a:p>
          <a:p>
            <a:r>
              <a:rPr lang="sk-SK" sz="9600" dirty="0" smtClean="0"/>
              <a:t>Pri krstoch sa spravidla podávali pampúšiky. </a:t>
            </a:r>
          </a:p>
          <a:p>
            <a:r>
              <a:rPr lang="sk-SK" sz="9600" dirty="0" smtClean="0"/>
              <a:t>Keď sa išlo na pytačky, posielali sa koláče.</a:t>
            </a:r>
          </a:p>
          <a:p>
            <a:r>
              <a:rPr lang="sk-SK" sz="9600" dirty="0" smtClean="0"/>
              <a:t>Medzi svadobné zvyky patrilo aj vítanie nevesty medom a podávanie svadobného koláča - radostníka. Veci nevesty sa slávnostne prevážali do nového domu a ženích musel počas celej cesty svadobného sprievodu platiť "výkupné". </a:t>
            </a:r>
          </a:p>
          <a:p>
            <a:r>
              <a:rPr lang="sk-SK" sz="9600" dirty="0" smtClean="0"/>
              <a:t>Pri úmrtí bolo zvykom zastaviť hodiny, zakryť zrkadlo, chodiť bez pokrývky hlavy až do hodiny pohrebu, ktorý sa vždy končil karom. </a:t>
            </a:r>
          </a:p>
          <a:p>
            <a:r>
              <a:rPr lang="sk-SK" sz="9600" dirty="0" smtClean="0"/>
              <a:t>Každý kus šatstva, obuvi, náradia či nábytku od kolísky až po fujaru si vyrábal slovenský ľud Novohradu sám a dosahoval pri tom vysokú umeleckú úroveň. 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i="1" dirty="0" smtClean="0">
                <a:latin typeface="Goudy Old Style" pitchFamily="18" charset="0"/>
              </a:rPr>
              <a:t>Zvyky na Vianoce</a:t>
            </a:r>
            <a:endParaRPr lang="sk-SK" sz="6000" i="1" dirty="0">
              <a:latin typeface="Goudy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Zvkom je každoročné stavanie betlehemov v kostoloch a domácnostiach. </a:t>
            </a:r>
          </a:p>
          <a:p>
            <a:r>
              <a:rPr lang="hu-HU" dirty="0" smtClean="0"/>
              <a:t>Na vianočný stôl sa niekde ukladal maličký zväzok sena, ktorý mal symbolizovať zrodenie Pána. </a:t>
            </a:r>
          </a:p>
          <a:p>
            <a:r>
              <a:rPr lang="hu-HU" dirty="0" smtClean="0"/>
              <a:t>Prestieralo sa aj pre zomrelých členov rodiny. </a:t>
            </a:r>
          </a:p>
          <a:p>
            <a:r>
              <a:rPr lang="hu-HU" dirty="0" smtClean="0"/>
              <a:t>Omrvinky zo stola sa po večeri vysypali na zem aby bola úroda v nasledovnom roku bohatá. </a:t>
            </a:r>
          </a:p>
          <a:p>
            <a:r>
              <a:rPr lang="hu-HU" dirty="0" smtClean="0"/>
              <a:t>Večer vyvrcholil polnočnou omšou. </a:t>
            </a:r>
          </a:p>
          <a:p>
            <a:r>
              <a:rPr lang="hu-HU" dirty="0" smtClean="0"/>
              <a:t>K Vianociam tradične patria aj piesne, najznámejšou sa stala Tichá noc.</a:t>
            </a:r>
          </a:p>
          <a:p>
            <a:r>
              <a:rPr lang="hu-HU" dirty="0" smtClean="0"/>
              <a:t>V oblastiach kde sa hovorí aj po maďarsky je neodmysliteľnou súčasťou Vianoc pieseň ,,Mennyből az angyal</a:t>
            </a:r>
            <a:r>
              <a:rPr lang="hu-HU" dirty="0" smtClean="0"/>
              <a:t>” (Aký je to svit)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i="1" dirty="0" smtClean="0">
                <a:latin typeface="Goudy Old Style" pitchFamily="18" charset="0"/>
              </a:rPr>
              <a:t>Jedlá tradičnej Novohradskej kuchyne</a:t>
            </a:r>
            <a:endParaRPr lang="sk-SK" sz="5400" i="1" dirty="0">
              <a:latin typeface="Goudy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r>
              <a:rPr lang="sk-SK" dirty="0" smtClean="0"/>
              <a:t>Čírovka, </a:t>
            </a:r>
            <a:r>
              <a:rPr lang="sk-SK" dirty="0" err="1" smtClean="0"/>
              <a:t>Čičerová</a:t>
            </a:r>
            <a:r>
              <a:rPr lang="sk-SK" dirty="0" smtClean="0"/>
              <a:t> polievka, </a:t>
            </a:r>
            <a:r>
              <a:rPr lang="sk-SK" dirty="0" err="1" smtClean="0"/>
              <a:t>Chlebovka</a:t>
            </a:r>
            <a:r>
              <a:rPr lang="sk-SK" dirty="0" smtClean="0"/>
              <a:t>, </a:t>
            </a:r>
            <a:r>
              <a:rPr lang="sk-SK" dirty="0" err="1" smtClean="0"/>
              <a:t>Kyseľ</a:t>
            </a:r>
            <a:r>
              <a:rPr lang="sk-SK" dirty="0" smtClean="0"/>
              <a:t>, Demikát, </a:t>
            </a:r>
            <a:r>
              <a:rPr lang="sk-SK" dirty="0" err="1" smtClean="0"/>
              <a:t>Hríbovica</a:t>
            </a:r>
            <a:r>
              <a:rPr lang="sk-SK" dirty="0" smtClean="0"/>
              <a:t>, Štedrovečerná kapustnica, Mäsová kyslá polievka, Guláš, Jahňacia polievka, </a:t>
            </a:r>
            <a:r>
              <a:rPr lang="sk-SK" dirty="0" err="1" smtClean="0"/>
              <a:t>Loházka</a:t>
            </a:r>
            <a:r>
              <a:rPr lang="sk-SK" dirty="0" smtClean="0"/>
              <a:t>, Melinke, </a:t>
            </a:r>
            <a:r>
              <a:rPr lang="sk-SK" dirty="0" err="1" smtClean="0"/>
              <a:t>Polžike</a:t>
            </a:r>
            <a:r>
              <a:rPr lang="sk-SK" dirty="0" smtClean="0"/>
              <a:t>, </a:t>
            </a:r>
            <a:r>
              <a:rPr lang="sk-SK" dirty="0" err="1" smtClean="0"/>
              <a:t>Buchté</a:t>
            </a:r>
            <a:r>
              <a:rPr lang="sk-SK" dirty="0" smtClean="0"/>
              <a:t>, Kyslé krumple, </a:t>
            </a:r>
            <a:r>
              <a:rPr lang="sk-SK" dirty="0" err="1" smtClean="0"/>
              <a:t>Dupčiaky</a:t>
            </a:r>
            <a:r>
              <a:rPr lang="sk-SK" dirty="0" smtClean="0"/>
              <a:t>, </a:t>
            </a:r>
            <a:r>
              <a:rPr lang="sk-SK" dirty="0" err="1" smtClean="0"/>
              <a:t>Strapkáč</a:t>
            </a:r>
            <a:r>
              <a:rPr lang="sk-SK" dirty="0" smtClean="0"/>
              <a:t>, </a:t>
            </a:r>
            <a:r>
              <a:rPr lang="sk-SK" dirty="0" err="1" smtClean="0"/>
              <a:t>Ľanča</a:t>
            </a:r>
            <a:r>
              <a:rPr lang="sk-SK" dirty="0" smtClean="0"/>
              <a:t>, </a:t>
            </a:r>
            <a:r>
              <a:rPr lang="sk-SK" dirty="0" err="1" smtClean="0"/>
              <a:t>Medveďovica</a:t>
            </a:r>
            <a:r>
              <a:rPr lang="sk-SK" dirty="0" smtClean="0"/>
              <a:t>, Jablková omáčka, Šípková omáčka, Bukovce na kyslo, Točne na kapustnom liste, </a:t>
            </a:r>
            <a:r>
              <a:rPr lang="sk-SK" dirty="0" err="1" smtClean="0"/>
              <a:t>Sódovníky</a:t>
            </a:r>
            <a:r>
              <a:rPr lang="sk-SK" dirty="0" smtClean="0"/>
              <a:t>, Bryndzovník, Jablčník, Čerešňový koláč s orechmi, Chrapne, Sklárske mäso s haluškami, Trnkové víno.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varecha.pravda.sk/uploady/velky-demi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21896" cy="32849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2204864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>
                <a:latin typeface="Goudy Old Style" pitchFamily="18" charset="0"/>
              </a:rPr>
              <a:t>Demikátová polievka</a:t>
            </a:r>
            <a:endParaRPr lang="sk-SK" sz="3200" i="1" dirty="0">
              <a:latin typeface="Goudy Old Style" pitchFamily="18" charset="0"/>
            </a:endParaRPr>
          </a:p>
        </p:txBody>
      </p:sp>
      <p:pic>
        <p:nvPicPr>
          <p:cNvPr id="1028" name="Picture 4" descr="http://img.mimibazar.sk/h/bs/10/100201/17/j22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84984"/>
            <a:ext cx="4624339" cy="357301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621166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latin typeface="Goudy Old Style" pitchFamily="18" charset="0"/>
              </a:rPr>
              <a:t>Chrapne</a:t>
            </a:r>
            <a:endParaRPr lang="sk-SK" sz="3600" i="1" dirty="0">
              <a:latin typeface="Goudy Old Style" pitchFamily="18" charset="0"/>
            </a:endParaRPr>
          </a:p>
        </p:txBody>
      </p:sp>
      <p:pic>
        <p:nvPicPr>
          <p:cNvPr id="1030" name="Picture 6" descr="http://www.varime.sk/public/galleries/35/34241/_thbs_/800X600__p724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7499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644008" y="25649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>
                <a:latin typeface="Goudy Old Style" pitchFamily="18" charset="0"/>
              </a:rPr>
              <a:t>Šípková omáčka</a:t>
            </a:r>
            <a:endParaRPr lang="sk-SK" sz="3200" i="1" dirty="0">
              <a:latin typeface="Goudy Old Style" pitchFamily="18" charset="0"/>
            </a:endParaRPr>
          </a:p>
        </p:txBody>
      </p:sp>
      <p:pic>
        <p:nvPicPr>
          <p:cNvPr id="1032" name="Picture 8" descr="http://4.bp.blogspot.com/-LgQJ9-hckck/T_v9nK13WMI/AAAAAAAABBo/7v9UD_Mw8qc/s1600/%C4%8Dere%C5%A1nov%C3%BD+kol%C3%A1%C4%8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67" y="3284984"/>
            <a:ext cx="4800533" cy="357301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355976" y="55892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latin typeface="Goudy Old Style" pitchFamily="18" charset="0"/>
              </a:rPr>
              <a:t>Čerešňový koláč s orechmi</a:t>
            </a:r>
            <a:endParaRPr lang="sk-SK" sz="3600" i="1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497</Words>
  <Application>Microsoft Office PowerPoint</Application>
  <PresentationFormat>Předvádění na obrazovce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Novohrad</vt:lpstr>
      <vt:lpstr>Územie</vt:lpstr>
      <vt:lpstr>Snímek 3</vt:lpstr>
      <vt:lpstr>História </vt:lpstr>
      <vt:lpstr>Snímek 5</vt:lpstr>
      <vt:lpstr>Zvyky</vt:lpstr>
      <vt:lpstr>Zvyky na Vianoce</vt:lpstr>
      <vt:lpstr>Jedlá tradičnej Novohradskej kuchyne</vt:lpstr>
      <vt:lpstr>Snímek 9</vt:lpstr>
      <vt:lpstr>Kroje</vt:lpstr>
      <vt:lpstr>Snímek 11</vt:lpstr>
      <vt:lpstr>Obydlia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Dusan</cp:lastModifiedBy>
  <cp:revision>17</cp:revision>
  <dcterms:modified xsi:type="dcterms:W3CDTF">2013-12-16T16:44:49Z</dcterms:modified>
</cp:coreProperties>
</file>