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58" r:id="rId7"/>
    <p:sldId id="259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5" autoAdjust="0"/>
    <p:restoredTop sz="94658" autoAdjust="0"/>
  </p:normalViewPr>
  <p:slideViewPr>
    <p:cSldViewPr>
      <p:cViewPr varScale="1">
        <p:scale>
          <a:sx n="46" d="100"/>
          <a:sy n="46" d="100"/>
        </p:scale>
        <p:origin x="-121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03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72D88-B658-41BF-A52E-E78228CB4962}" type="datetimeFigureOut">
              <a:rPr lang="sk-SK" smtClean="0"/>
              <a:pPr/>
              <a:t>14. 1. 2014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CE44D-F4C0-473D-BF7C-5087830D7805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72D88-B658-41BF-A52E-E78228CB4962}" type="datetimeFigureOut">
              <a:rPr lang="sk-SK" smtClean="0"/>
              <a:pPr/>
              <a:t>14. 1. 2014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CE44D-F4C0-473D-BF7C-5087830D7805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72D88-B658-41BF-A52E-E78228CB4962}" type="datetimeFigureOut">
              <a:rPr lang="sk-SK" smtClean="0"/>
              <a:pPr/>
              <a:t>14. 1. 2014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CE44D-F4C0-473D-BF7C-5087830D7805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72D88-B658-41BF-A52E-E78228CB4962}" type="datetimeFigureOut">
              <a:rPr lang="sk-SK" smtClean="0"/>
              <a:pPr/>
              <a:t>14. 1. 2014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CE44D-F4C0-473D-BF7C-5087830D7805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72D88-B658-41BF-A52E-E78228CB4962}" type="datetimeFigureOut">
              <a:rPr lang="sk-SK" smtClean="0"/>
              <a:pPr/>
              <a:t>14. 1. 2014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CE44D-F4C0-473D-BF7C-5087830D7805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72D88-B658-41BF-A52E-E78228CB4962}" type="datetimeFigureOut">
              <a:rPr lang="sk-SK" smtClean="0"/>
              <a:pPr/>
              <a:t>14. 1. 2014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CE44D-F4C0-473D-BF7C-5087830D7805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72D88-B658-41BF-A52E-E78228CB4962}" type="datetimeFigureOut">
              <a:rPr lang="sk-SK" smtClean="0"/>
              <a:pPr/>
              <a:t>14. 1. 2014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CE44D-F4C0-473D-BF7C-5087830D7805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72D88-B658-41BF-A52E-E78228CB4962}" type="datetimeFigureOut">
              <a:rPr lang="sk-SK" smtClean="0"/>
              <a:pPr/>
              <a:t>14. 1. 2014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CE44D-F4C0-473D-BF7C-5087830D7805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72D88-B658-41BF-A52E-E78228CB4962}" type="datetimeFigureOut">
              <a:rPr lang="sk-SK" smtClean="0"/>
              <a:pPr/>
              <a:t>14. 1. 2014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CE44D-F4C0-473D-BF7C-5087830D7805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72D88-B658-41BF-A52E-E78228CB4962}" type="datetimeFigureOut">
              <a:rPr lang="sk-SK" smtClean="0"/>
              <a:pPr/>
              <a:t>14. 1. 2014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CE44D-F4C0-473D-BF7C-5087830D7805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72D88-B658-41BF-A52E-E78228CB4962}" type="datetimeFigureOut">
              <a:rPr lang="sk-SK" smtClean="0"/>
              <a:pPr/>
              <a:t>14. 1. 2014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CE44D-F4C0-473D-BF7C-5087830D7805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72D88-B658-41BF-A52E-E78228CB4962}" type="datetimeFigureOut">
              <a:rPr lang="sk-SK" smtClean="0"/>
              <a:pPr/>
              <a:t>14. 1. 2014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1CE44D-F4C0-473D-BF7C-5087830D7805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k-SK" sz="6600" b="1" dirty="0" err="1" smtClean="0"/>
              <a:t>Horehronie</a:t>
            </a:r>
            <a:endParaRPr lang="sk-SK" sz="66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K lokálnym zvláštnostiam patrí napríklad v Heľpe typická uzavretosť dvorov s vysokými bránami, ojedinelý je aj výskyt </a:t>
            </a:r>
            <a:r>
              <a:rPr lang="sk-SK" dirty="0" err="1" smtClean="0"/>
              <a:t>dvojdomov</a:t>
            </a:r>
            <a:r>
              <a:rPr lang="sk-SK" dirty="0" smtClean="0"/>
              <a:t> v Čiernom Balogu. K zaujímavým patria domy hrončianskej ulice </a:t>
            </a:r>
            <a:r>
              <a:rPr lang="sk-SK" dirty="0" err="1" smtClean="0"/>
              <a:t>Žabiareň</a:t>
            </a:r>
            <a:r>
              <a:rPr lang="sk-SK" dirty="0" smtClean="0"/>
              <a:t>. Zachovalé celky objektov ľudovej architektúry – drevené domy s vysokými podmurovkami – môžeme ešte i dnes vidieť v Lome nad Rimavicou . </a:t>
            </a:r>
            <a:endParaRPr lang="sk-SK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1560" y="0"/>
            <a:ext cx="8229600" cy="1143000"/>
          </a:xfrm>
        </p:spPr>
        <p:txBody>
          <a:bodyPr>
            <a:normAutofit/>
          </a:bodyPr>
          <a:lstStyle/>
          <a:p>
            <a:r>
              <a:rPr lang="sk-SK" sz="6000" b="1" dirty="0" smtClean="0"/>
              <a:t>Ľudové piesne:</a:t>
            </a:r>
            <a:endParaRPr lang="sk-SK" sz="6000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16624"/>
          </a:xfrm>
        </p:spPr>
        <p:txBody>
          <a:bodyPr>
            <a:normAutofit fontScale="85000" lnSpcReduction="20000"/>
          </a:bodyPr>
          <a:lstStyle/>
          <a:p>
            <a:r>
              <a:rPr lang="sk-SK" dirty="0" smtClean="0"/>
              <a:t>1. Hore tým Telgártom telegrafy stoja</a:t>
            </a:r>
            <a:br>
              <a:rPr lang="sk-SK" dirty="0" smtClean="0"/>
            </a:br>
            <a:r>
              <a:rPr lang="sk-SK" dirty="0" smtClean="0"/>
              <a:t>2. Kukurička strapatá</a:t>
            </a:r>
            <a:br>
              <a:rPr lang="sk-SK" dirty="0" smtClean="0"/>
            </a:br>
            <a:r>
              <a:rPr lang="sk-SK" dirty="0" smtClean="0"/>
              <a:t>3. A koť sme pri </a:t>
            </a:r>
            <a:r>
              <a:rPr lang="sk-SK" dirty="0" err="1" smtClean="0"/>
              <a:t>sklenici</a:t>
            </a:r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4. Jak </a:t>
            </a:r>
            <a:r>
              <a:rPr lang="sk-SK" dirty="0" err="1" smtClean="0"/>
              <a:t>tot</a:t>
            </a:r>
            <a:r>
              <a:rPr lang="sk-SK" dirty="0" smtClean="0"/>
              <a:t> mesiac na </a:t>
            </a:r>
            <a:r>
              <a:rPr lang="sk-SK" dirty="0" err="1" smtClean="0"/>
              <a:t>nebe</a:t>
            </a:r>
            <a:r>
              <a:rPr lang="sk-SK" dirty="0" smtClean="0"/>
              <a:t> vysoko</a:t>
            </a:r>
            <a:br>
              <a:rPr lang="sk-SK" dirty="0" smtClean="0"/>
            </a:br>
            <a:r>
              <a:rPr lang="sk-SK" dirty="0" smtClean="0"/>
              <a:t>5. </a:t>
            </a:r>
            <a:r>
              <a:rPr lang="sk-SK" dirty="0" err="1" smtClean="0"/>
              <a:t>Zaspaua</a:t>
            </a:r>
            <a:r>
              <a:rPr lang="sk-SK" dirty="0" smtClean="0"/>
              <a:t> </a:t>
            </a:r>
            <a:r>
              <a:rPr lang="sk-SK" dirty="0" err="1" smtClean="0"/>
              <a:t>Hanička</a:t>
            </a:r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6. Sama by mi </a:t>
            </a:r>
            <a:r>
              <a:rPr lang="sk-SK" dirty="0" err="1" smtClean="0"/>
              <a:t>koska</a:t>
            </a:r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7. Zapriahnem koníčka</a:t>
            </a:r>
            <a:br>
              <a:rPr lang="sk-SK" dirty="0" smtClean="0"/>
            </a:br>
            <a:r>
              <a:rPr lang="sk-SK" dirty="0" smtClean="0"/>
              <a:t>8. Koť som </a:t>
            </a:r>
            <a:r>
              <a:rPr lang="sk-SK" dirty="0" err="1" smtClean="0"/>
              <a:t>išou</a:t>
            </a:r>
            <a:r>
              <a:rPr lang="sk-SK" dirty="0" smtClean="0"/>
              <a:t> ku má </a:t>
            </a:r>
            <a:r>
              <a:rPr lang="sk-SK" dirty="0" err="1" smtClean="0"/>
              <a:t>miuej</a:t>
            </a:r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9. </a:t>
            </a:r>
            <a:r>
              <a:rPr lang="sk-SK" dirty="0" err="1" smtClean="0"/>
              <a:t>Ftody</a:t>
            </a:r>
            <a:r>
              <a:rPr lang="sk-SK" dirty="0" smtClean="0"/>
              <a:t> dobre vandrovať</a:t>
            </a:r>
            <a:br>
              <a:rPr lang="sk-SK" dirty="0" smtClean="0"/>
            </a:br>
            <a:r>
              <a:rPr lang="sk-SK" dirty="0" smtClean="0"/>
              <a:t>10. S </a:t>
            </a:r>
            <a:r>
              <a:rPr lang="sk-SK" dirty="0" err="1" smtClean="0"/>
              <a:t>telgarskoho</a:t>
            </a:r>
            <a:r>
              <a:rPr lang="sk-SK" dirty="0" smtClean="0"/>
              <a:t> </a:t>
            </a:r>
            <a:r>
              <a:rPr lang="sk-SK" dirty="0" err="1" smtClean="0"/>
              <a:t>kostelička</a:t>
            </a:r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11. Dobrý </a:t>
            </a:r>
            <a:r>
              <a:rPr lang="sk-SK" dirty="0" err="1" smtClean="0"/>
              <a:t>večier</a:t>
            </a:r>
            <a:r>
              <a:rPr lang="sk-SK" dirty="0" smtClean="0"/>
              <a:t> vám, pani krčmárka</a:t>
            </a:r>
            <a:br>
              <a:rPr lang="sk-SK" dirty="0" smtClean="0"/>
            </a:br>
            <a:r>
              <a:rPr lang="sk-SK" dirty="0" smtClean="0"/>
              <a:t>12. </a:t>
            </a:r>
            <a:r>
              <a:rPr lang="sk-SK" dirty="0" err="1" smtClean="0"/>
              <a:t>Buli</a:t>
            </a:r>
            <a:r>
              <a:rPr lang="sk-SK" dirty="0" smtClean="0"/>
              <a:t> sme na priadkach</a:t>
            </a:r>
            <a:br>
              <a:rPr lang="sk-SK" dirty="0" smtClean="0"/>
            </a:br>
            <a:r>
              <a:rPr lang="sk-SK" dirty="0" smtClean="0"/>
              <a:t>13. Pán kapitán</a:t>
            </a:r>
            <a:br>
              <a:rPr lang="sk-SK" dirty="0" smtClean="0"/>
            </a:br>
            <a:r>
              <a:rPr lang="sk-SK" dirty="0" smtClean="0"/>
              <a:t>14. Veď je </a:t>
            </a:r>
            <a:r>
              <a:rPr lang="sk-SK" dirty="0" err="1" smtClean="0"/>
              <a:t>uastovička</a:t>
            </a:r>
            <a:r>
              <a:rPr lang="sk-SK" dirty="0" smtClean="0"/>
              <a:t> pekný </a:t>
            </a:r>
            <a:r>
              <a:rPr lang="sk-SK" dirty="0" err="1" smtClean="0"/>
              <a:t>fták</a:t>
            </a:r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15. </a:t>
            </a:r>
            <a:r>
              <a:rPr lang="sk-SK" dirty="0" err="1" smtClean="0"/>
              <a:t>Du</a:t>
            </a:r>
            <a:r>
              <a:rPr lang="sk-SK" dirty="0" smtClean="0"/>
              <a:t>, </a:t>
            </a:r>
            <a:r>
              <a:rPr lang="sk-SK" dirty="0" err="1" smtClean="0"/>
              <a:t>du</a:t>
            </a:r>
            <a:r>
              <a:rPr lang="sk-SK" dirty="0" smtClean="0"/>
              <a:t>, </a:t>
            </a:r>
            <a:r>
              <a:rPr lang="sk-SK" dirty="0" err="1" smtClean="0"/>
              <a:t>du</a:t>
            </a:r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16. Po čože ja do </a:t>
            </a:r>
            <a:r>
              <a:rPr lang="sk-SK" dirty="0" err="1" smtClean="0"/>
              <a:t>kosteua</a:t>
            </a:r>
            <a:r>
              <a:rPr lang="sk-SK" dirty="0" smtClean="0"/>
              <a:t> </a:t>
            </a:r>
            <a:r>
              <a:rPr lang="sk-SK" dirty="0" err="1" smtClean="0"/>
              <a:t>pujdem</a:t>
            </a:r>
            <a:endParaRPr lang="sk-SK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844824"/>
            <a:ext cx="8229600" cy="1143000"/>
          </a:xfrm>
        </p:spPr>
        <p:txBody>
          <a:bodyPr>
            <a:noAutofit/>
          </a:bodyPr>
          <a:lstStyle/>
          <a:p>
            <a:r>
              <a:rPr lang="sk-SK" sz="7200" b="1" dirty="0" smtClean="0"/>
              <a:t>Ďakujem za </a:t>
            </a:r>
            <a:r>
              <a:rPr lang="sk-SK" sz="7200" b="1" dirty="0" smtClean="0"/>
              <a:t>pozornosť.</a:t>
            </a:r>
            <a:endParaRPr lang="sk-SK" sz="7200" b="1" dirty="0"/>
          </a:p>
        </p:txBody>
      </p:sp>
      <p:sp>
        <p:nvSpPr>
          <p:cNvPr id="4" name="Ovál 3"/>
          <p:cNvSpPr/>
          <p:nvPr/>
        </p:nvSpPr>
        <p:spPr>
          <a:xfrm>
            <a:off x="3419872" y="3933056"/>
            <a:ext cx="1944216" cy="165618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" name="Ovál 4"/>
          <p:cNvSpPr/>
          <p:nvPr/>
        </p:nvSpPr>
        <p:spPr>
          <a:xfrm>
            <a:off x="3851920" y="4293096"/>
            <a:ext cx="216024" cy="21602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7" name="Ovál 6"/>
          <p:cNvSpPr/>
          <p:nvPr/>
        </p:nvSpPr>
        <p:spPr>
          <a:xfrm>
            <a:off x="4716016" y="4293096"/>
            <a:ext cx="216024" cy="21602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8" name="Oblúk 7"/>
          <p:cNvSpPr/>
          <p:nvPr/>
        </p:nvSpPr>
        <p:spPr>
          <a:xfrm rot="8139514">
            <a:off x="3589192" y="3702235"/>
            <a:ext cx="2016224" cy="1512168"/>
          </a:xfrm>
          <a:prstGeom prst="arc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0" y="620688"/>
            <a:ext cx="9144000" cy="4641379"/>
          </a:xfrm>
        </p:spPr>
        <p:txBody>
          <a:bodyPr/>
          <a:lstStyle/>
          <a:p>
            <a:r>
              <a:rPr lang="sk-SK" dirty="0" err="1"/>
              <a:t>Horehronie</a:t>
            </a:r>
            <a:r>
              <a:rPr lang="sk-SK" dirty="0"/>
              <a:t> </a:t>
            </a:r>
            <a:r>
              <a:rPr lang="sk-SK" dirty="0" smtClean="0"/>
              <a:t> </a:t>
            </a:r>
            <a:r>
              <a:rPr lang="sk-SK" dirty="0"/>
              <a:t>je slovenský región </a:t>
            </a:r>
            <a:r>
              <a:rPr lang="sk-SK" dirty="0" smtClean="0"/>
              <a:t>cestovného </a:t>
            </a:r>
            <a:r>
              <a:rPr lang="sk-SK" dirty="0"/>
              <a:t>ruchu rozprestierajúci sa na hornom toku rieky Hron, na území okresov Banská Bystrica a Brezno. Zo severnej strany región ohraničuje </a:t>
            </a:r>
            <a:r>
              <a:rPr lang="sk-SK" dirty="0" smtClean="0"/>
              <a:t>hrebeň Nízkych Tatier </a:t>
            </a:r>
            <a:r>
              <a:rPr lang="sk-SK" dirty="0"/>
              <a:t>z juhu pohoria Muránska planina, </a:t>
            </a:r>
            <a:r>
              <a:rPr lang="sk-SK" dirty="0" err="1" smtClean="0"/>
              <a:t>Veporské</a:t>
            </a:r>
            <a:r>
              <a:rPr lang="sk-SK" dirty="0" smtClean="0"/>
              <a:t> </a:t>
            </a:r>
            <a:r>
              <a:rPr lang="sk-SK" dirty="0"/>
              <a:t>vrchy a Poľana.</a:t>
            </a:r>
          </a:p>
        </p:txBody>
      </p:sp>
      <p:pic>
        <p:nvPicPr>
          <p:cNvPr id="11268" name="Picture 4" descr="http://www.uluv.sk/resize/domain/b6/files/materialy/zupymapa/pohronie3.jpg?w=640&amp;h=480&amp;wmar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71392" y="3155438"/>
            <a:ext cx="5472608" cy="37025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6000" b="1" dirty="0" smtClean="0"/>
              <a:t>Ľudový odev:</a:t>
            </a:r>
            <a:endParaRPr lang="sk-SK" sz="6000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/>
              <a:t>Tradičný ľudový odev využíval domáce materiály – plátno, súkno, kožušiny.</a:t>
            </a:r>
            <a:r>
              <a:rPr lang="sk-SK" dirty="0" smtClean="0"/>
              <a:t/>
            </a:r>
            <a:br>
              <a:rPr lang="sk-SK" dirty="0" smtClean="0"/>
            </a:br>
            <a:endParaRPr lang="sk-SK" dirty="0"/>
          </a:p>
          <a:p>
            <a:r>
              <a:rPr lang="sk-SK" dirty="0" smtClean="0"/>
              <a:t>Mužský </a:t>
            </a:r>
            <a:r>
              <a:rPr lang="sk-SK" dirty="0"/>
              <a:t>odev sa skladal zo súkenných nohavíc. K nim sa nosila </a:t>
            </a:r>
            <a:r>
              <a:rPr lang="sk-SK" dirty="0" smtClean="0"/>
              <a:t>plátená </a:t>
            </a:r>
            <a:r>
              <a:rPr lang="sk-SK" dirty="0"/>
              <a:t>košeľa a kožuštek bez rukávov. Odev dopĺňali klobúky, baranice, </a:t>
            </a:r>
            <a:r>
              <a:rPr lang="sk-SK" dirty="0" smtClean="0"/>
              <a:t>zápästky.</a:t>
            </a:r>
            <a:endParaRPr lang="sk-SK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.V ženskom odeve bol základom rubáš s rukávcami. K nim sa nosili sukne, zástery, živôtiky, a pridávali sa pásy, stuhy, </a:t>
            </a:r>
            <a:r>
              <a:rPr lang="sk-SK" dirty="0" err="1" smtClean="0"/>
              <a:t>korálky</a:t>
            </a:r>
            <a:r>
              <a:rPr lang="sk-SK" dirty="0" smtClean="0"/>
              <a:t> a šatky. </a:t>
            </a:r>
            <a:br>
              <a:rPr lang="sk-SK" dirty="0" smtClean="0"/>
            </a:br>
            <a:r>
              <a:rPr lang="sk-SK" dirty="0" smtClean="0"/>
              <a:t>Najvýraznejším znakom vydatej ženy bol čepiec. Podľa neho bolo možné na diaľku rozoznať, odkiaľ žena pochádza. 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19458" name="Picture 2" descr="http://www.zavadkanadhronom.sk/images/p049_1_0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220961"/>
            <a:ext cx="5040560" cy="663703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-243408"/>
            <a:ext cx="8229600" cy="1143000"/>
          </a:xfrm>
        </p:spPr>
        <p:txBody>
          <a:bodyPr/>
          <a:lstStyle/>
          <a:p>
            <a:r>
              <a:rPr lang="sk-SK" sz="6000" b="1" dirty="0" smtClean="0"/>
              <a:t>Remeslá</a:t>
            </a:r>
            <a:r>
              <a:rPr lang="sk-SK" b="1" dirty="0" smtClean="0"/>
              <a:t>:</a:t>
            </a: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4525963"/>
          </a:xfrm>
        </p:spPr>
        <p:txBody>
          <a:bodyPr>
            <a:normAutofit/>
          </a:bodyPr>
          <a:lstStyle/>
          <a:p>
            <a:r>
              <a:rPr lang="sk-SK" dirty="0"/>
              <a:t>Typickým zdrojom obživy v tomto kraji rozsiahlych lesov, lúk a pastvín, boli a často aj dodnes zostali poľnohospodárstvo, práca v </a:t>
            </a:r>
            <a:r>
              <a:rPr lang="sk-SK" dirty="0" smtClean="0"/>
              <a:t>lese, ovčiarstvo </a:t>
            </a:r>
            <a:r>
              <a:rPr lang="sk-SK" dirty="0"/>
              <a:t>a </a:t>
            </a:r>
            <a:r>
              <a:rPr lang="sk-SK" dirty="0" smtClean="0"/>
              <a:t>salašníctvo ,výšivkárstvo , tkáčstvo</a:t>
            </a:r>
            <a:r>
              <a:rPr lang="sk-SK" dirty="0"/>
              <a:t>, rezbárstvo, výroba kožúškov, krpcov, zvoncov, fujár a čipiek. </a:t>
            </a:r>
          </a:p>
        </p:txBody>
      </p:sp>
      <p:pic>
        <p:nvPicPr>
          <p:cNvPr id="10242" name="Picture 2" descr="https://encrypted-tbn0.gstatic.com/images?q=tbn:ANd9GcRRNGW0eTzeLMxr2jGwJWo1w03_Z8-hXfoJIivbrzE_ONwQfdXIy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933056"/>
            <a:ext cx="2304256" cy="2657062"/>
          </a:xfrm>
          <a:prstGeom prst="rect">
            <a:avLst/>
          </a:prstGeom>
          <a:noFill/>
        </p:spPr>
      </p:pic>
      <p:pic>
        <p:nvPicPr>
          <p:cNvPr id="10244" name="Picture 4" descr="https://encrypted-tbn0.gstatic.com/images?q=tbn:ANd9GcTa-ZhD-5XeB0cYo7M-TRtbUXblSd08d8e0pQtFOqwOo5TAxpdU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59832" y="3494126"/>
            <a:ext cx="2232248" cy="3363874"/>
          </a:xfrm>
          <a:prstGeom prst="rect">
            <a:avLst/>
          </a:prstGeom>
          <a:noFill/>
        </p:spPr>
      </p:pic>
      <p:pic>
        <p:nvPicPr>
          <p:cNvPr id="10246" name="Picture 6" descr="https://encrypted-tbn2.gstatic.com/images?q=tbn:ANd9GcSOnRFe3B_4JMimSv-3vCyc_sCEcQoqliFAGWRJ16QYtm_o9V-S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8104" y="4077072"/>
            <a:ext cx="3373897" cy="236676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143000"/>
          </a:xfrm>
        </p:spPr>
        <p:txBody>
          <a:bodyPr>
            <a:normAutofit/>
          </a:bodyPr>
          <a:lstStyle/>
          <a:p>
            <a:r>
              <a:rPr lang="sk-SK" sz="6000" b="1" dirty="0" smtClean="0"/>
              <a:t>Typické zvyky:</a:t>
            </a:r>
            <a:endParaRPr lang="sk-SK" sz="6000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k-SK" sz="2000" dirty="0" smtClean="0"/>
              <a:t/>
            </a:r>
            <a:br>
              <a:rPr lang="sk-SK" sz="2000" dirty="0" smtClean="0"/>
            </a:br>
            <a:r>
              <a:rPr lang="sk-SK" sz="2800" dirty="0" smtClean="0"/>
              <a:t>Na </a:t>
            </a:r>
            <a:r>
              <a:rPr lang="sk-SK" sz="2800" dirty="0" err="1" smtClean="0"/>
              <a:t>Horehroní</a:t>
            </a:r>
            <a:r>
              <a:rPr lang="sk-SK" sz="2800" dirty="0" smtClean="0"/>
              <a:t> sa udržujú viaceré zvyky, spojené najmä s kresťanskými sviatkami a vítaním ročných období. Vo výročnom zvykosloví sa najviac praktík viaže k Vianociam, Fašiangom, Veľkej noci a </a:t>
            </a:r>
            <a:r>
              <a:rPr lang="sk-SK" sz="2800" dirty="0" err="1" smtClean="0"/>
              <a:t>Turíciam</a:t>
            </a:r>
            <a:r>
              <a:rPr lang="sk-SK" sz="2800" dirty="0" smtClean="0"/>
              <a:t>, ale aj k poľnohospodárskym prácam a k pastierskemu životu. Vo väčšine horehronských obcí je stále živá tradícia vianočných betlehemcov, veľkonočnej oblievačky, stavanie „májov. </a:t>
            </a:r>
            <a:endParaRPr lang="sk-SK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K najrozšírenejším zachovaným zvykom patria fašiangové podujatia Tieto sa konajú takmer v každej horehronskej obci; za hranicami regiónu sa stali slávnymi fašiangové burzy vo Valaskej. Na oživenie tradícií je zameraný fašiangový festival v Čiernom Balogu a Sihle. Zachovali sa aj svadobné obyčaje – </a:t>
            </a:r>
            <a:r>
              <a:rPr lang="sk-SK" dirty="0" err="1" smtClean="0"/>
              <a:t>snímenie</a:t>
            </a:r>
            <a:r>
              <a:rPr lang="sk-SK" dirty="0" smtClean="0"/>
              <a:t> venca a preobliekanie nevesty do tradičného kroja.</a:t>
            </a:r>
            <a:endParaRPr lang="sk-SK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6000" b="1" dirty="0" smtClean="0"/>
              <a:t>Architektúra:</a:t>
            </a:r>
            <a:endParaRPr lang="sk-SK" sz="6000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 smtClean="0"/>
              <a:t>Takmer v každej horehronskej obci sa zachovali pamiatky tradičnej ľudovej architektúry. Charakteristickú drevenú architektúru predstavuje viacpriestorový zrubový dom so šindľovou strechou, čiastočne bielený, na nízkej podmurovke. Zástavba obcí je radová s dvormi zatvorenými bránou a domami orientovanými štítom do ulice. Ľudový nábytok predstavuje stôl s lavicami, posteľ, truhla, police. </a:t>
            </a:r>
            <a:br>
              <a:rPr lang="sk-SK" dirty="0" smtClean="0"/>
            </a:br>
            <a:endParaRPr lang="sk-SK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237</Words>
  <Application>Microsoft Office PowerPoint</Application>
  <PresentationFormat>Prezentácia na obrazovke (4:3)</PresentationFormat>
  <Paragraphs>17</Paragraphs>
  <Slides>12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12</vt:i4>
      </vt:variant>
    </vt:vector>
  </HeadingPairs>
  <TitlesOfParts>
    <vt:vector size="13" baseType="lpstr">
      <vt:lpstr>Motív Office</vt:lpstr>
      <vt:lpstr>Horehronie</vt:lpstr>
      <vt:lpstr>Snímka 2</vt:lpstr>
      <vt:lpstr>Ľudový odev:</vt:lpstr>
      <vt:lpstr>Snímka 4</vt:lpstr>
      <vt:lpstr>Snímka 5</vt:lpstr>
      <vt:lpstr>Remeslá:</vt:lpstr>
      <vt:lpstr>Typické zvyky:</vt:lpstr>
      <vt:lpstr>Snímka 8</vt:lpstr>
      <vt:lpstr>Architektúra:</vt:lpstr>
      <vt:lpstr>Snímka 10</vt:lpstr>
      <vt:lpstr>Ľudové piesne:</vt:lpstr>
      <vt:lpstr>Ďakujem za pozornosť.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Horehronie</dc:title>
  <dc:creator>admin</dc:creator>
  <cp:lastModifiedBy>admin</cp:lastModifiedBy>
  <cp:revision>8</cp:revision>
  <dcterms:created xsi:type="dcterms:W3CDTF">2013-12-12T11:18:28Z</dcterms:created>
  <dcterms:modified xsi:type="dcterms:W3CDTF">2014-01-14T06:51:20Z</dcterms:modified>
</cp:coreProperties>
</file>