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8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37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1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1" name="Zástupný symbol tex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5869625-C88D-4977-B4B4-8CD42B338F79}" type="datetimeFigureOut">
              <a:rPr lang="sk-SK" smtClean="0"/>
              <a:pPr/>
              <a:t>17. 6. 2013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278557-E3A9-4D5A-83CE-892AC9CC814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rot="21235666">
            <a:off x="2688991" y="2398881"/>
            <a:ext cx="5105400" cy="1428008"/>
          </a:xfrm>
          <a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152400" cmpd="tri">
            <a:solidFill>
              <a:srgbClr val="FF0000">
                <a:alpha val="68000"/>
              </a:srgbClr>
            </a:solidFill>
            <a:prstDash val="lgDashDotDot"/>
          </a:ln>
        </p:spPr>
        <p:txBody>
          <a:bodyPr/>
          <a:lstStyle/>
          <a:p>
            <a:pPr algn="l"/>
            <a:r>
              <a:rPr lang="sk-SK" dirty="0" smtClean="0">
                <a:solidFill>
                  <a:srgbClr val="FF0000"/>
                </a:solidFill>
              </a:rPr>
              <a:t>Čísla o </a:t>
            </a:r>
            <a:r>
              <a:rPr lang="sk-SK" dirty="0" smtClean="0">
                <a:solidFill>
                  <a:srgbClr val="FF0000"/>
                </a:solidFill>
              </a:rPr>
              <a:t>Energii varujú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 rot="21212873">
            <a:off x="-837269" y="5220507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k-SK" sz="2800" b="1" i="1" dirty="0" smtClean="0">
                <a:solidFill>
                  <a:srgbClr val="CC3399"/>
                </a:solidFill>
                <a:cs typeface="Times New Roman" pitchFamily="18" charset="0"/>
              </a:rPr>
              <a:t>Filip Topor</a:t>
            </a:r>
          </a:p>
          <a:p>
            <a:pPr algn="ctr"/>
            <a:r>
              <a:rPr lang="sk-SK" sz="2800" b="1" i="1" dirty="0" smtClean="0">
                <a:solidFill>
                  <a:srgbClr val="CC3399"/>
                </a:solidFill>
                <a:cs typeface="Times New Roman" pitchFamily="18" charset="0"/>
              </a:rPr>
              <a:t>8.B</a:t>
            </a:r>
          </a:p>
          <a:p>
            <a:pPr algn="ctr"/>
            <a:r>
              <a:rPr lang="sk-SK" sz="2800" b="1" i="1" dirty="0" smtClean="0">
                <a:solidFill>
                  <a:srgbClr val="CC3399"/>
                </a:solidFill>
                <a:cs typeface="Times New Roman" pitchFamily="18" charset="0"/>
              </a:rPr>
              <a:t>Fyzika</a:t>
            </a:r>
            <a:endParaRPr lang="sk-SK" sz="2800" b="1" i="1" dirty="0">
              <a:solidFill>
                <a:srgbClr val="CC3399"/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 rot="21216232">
            <a:off x="429940" y="634503"/>
            <a:ext cx="5470643" cy="923330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l="50000" t="50000" r="50000" b="50000"/>
            </a:path>
            <a:tileRect/>
          </a:gradFill>
          <a:ln w="152400" cmpd="tri">
            <a:solidFill>
              <a:srgbClr val="FF0000"/>
            </a:solidFill>
            <a:prstDash val="lgDashDot"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Ropa</a:t>
            </a:r>
            <a:endParaRPr lang="sk-SK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620688"/>
            <a:ext cx="8676456" cy="6237312"/>
          </a:xfrm>
        </p:spPr>
        <p:txBody>
          <a:bodyPr>
            <a:normAutofit lnSpcReduction="10000"/>
          </a:bodyPr>
          <a:lstStyle/>
          <a:p>
            <a:r>
              <a:rPr lang="sk-SK" b="1" dirty="0"/>
              <a:t>Svetové zásoby ropy sú odhadované na 142,1 Gtoe (gigaton ropného ekvivalentu), </a:t>
            </a:r>
            <a:r>
              <a:rPr lang="sk-SK" b="1" dirty="0" smtClean="0"/>
              <a:t>približné  50 rokov.</a:t>
            </a:r>
          </a:p>
          <a:p>
            <a:pPr>
              <a:defRPr/>
            </a:pPr>
            <a:r>
              <a:rPr lang="cs-CZ" sz="2400" b="1" dirty="0" smtClean="0">
                <a:cs typeface="Times New Roman" pitchFamily="18" charset="0"/>
              </a:rPr>
              <a:t>Rovnako ako uhlie, aj ropa a zemný plyn obsahujú zlúčeniny síry. Asi 85 % svetových zásob ropy pozostáva z druhov s vysokým obsahom zlúčenín síry. Veľká časť ropných produktov sa spaľuje, teda do ovzdušia sa spolu so spalnými produktami</a:t>
            </a:r>
            <a:r>
              <a:rPr lang="sk-SK" sz="2400" b="1" dirty="0" smtClean="0"/>
              <a:t> dostávajú aj oxid siričitý.</a:t>
            </a:r>
          </a:p>
          <a:p>
            <a:pPr>
              <a:defRPr/>
            </a:pPr>
            <a:r>
              <a:rPr lang="cs-CZ" sz="2400" b="1" dirty="0" smtClean="0">
                <a:cs typeface="Times New Roman" pitchFamily="18" charset="0"/>
              </a:rPr>
              <a:t> V spalných</a:t>
            </a:r>
            <a:r>
              <a:rPr lang="sk-SK" sz="2400" b="1" dirty="0" smtClean="0"/>
              <a:t> plynoch a zlepšuje sa aj kvalita produktov z ropy.</a:t>
            </a:r>
          </a:p>
          <a:p>
            <a:pPr>
              <a:defRPr/>
            </a:pPr>
            <a:r>
              <a:rPr lang="cs-CZ" sz="2400" b="1" dirty="0" smtClean="0">
                <a:cs typeface="Times New Roman" pitchFamily="18" charset="0"/>
              </a:rPr>
              <a:t>Elektrárne, ktoré sú vykurované mazutom a nemajú vybudované odsírovacie zariadenie, vypúšťajú denne </a:t>
            </a:r>
          </a:p>
          <a:p>
            <a:pPr>
              <a:buNone/>
              <a:defRPr/>
            </a:pPr>
            <a:r>
              <a:rPr lang="cs-CZ" sz="2400" b="1" dirty="0" smtClean="0">
                <a:cs typeface="Times New Roman" pitchFamily="18" charset="0"/>
              </a:rPr>
              <a:t>    do vzduchu niekoľko sto ton oxidu síričitého. Čiastočným odsírením ropných destilátov sa znižuje obsah oxidu síričitého .</a:t>
            </a:r>
          </a:p>
          <a:p>
            <a:pPr>
              <a:buNone/>
              <a:defRPr/>
            </a:pPr>
            <a:endParaRPr lang="cs-CZ" sz="2400" dirty="0" smtClean="0">
              <a:solidFill>
                <a:schemeClr val="accent4"/>
              </a:solidFill>
              <a:cs typeface="Times New Roman" pitchFamily="18" charset="0"/>
            </a:endParaRPr>
          </a:p>
          <a:p>
            <a:pPr>
              <a:buNone/>
              <a:defRPr/>
            </a:pPr>
            <a:r>
              <a:rPr lang="cs-CZ" sz="2400" dirty="0" smtClean="0">
                <a:solidFill>
                  <a:schemeClr val="accent4"/>
                </a:solidFill>
                <a:cs typeface="Times New Roman" pitchFamily="18" charset="0"/>
              </a:rPr>
              <a:t> </a:t>
            </a:r>
          </a:p>
          <a:p>
            <a:pPr>
              <a:buNone/>
              <a:defRPr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>
            <a:normAutofit fontScale="92500" lnSpcReduction="20000"/>
          </a:bodyPr>
          <a:lstStyle/>
          <a:p>
            <a:r>
              <a:rPr lang="sk-SK" b="1" dirty="0" smtClean="0"/>
              <a:t>Približne jedna pätina celosvetových zásob ropy pochádza z morského dna.</a:t>
            </a:r>
          </a:p>
          <a:p>
            <a:r>
              <a:rPr lang="sk-SK" b="1" dirty="0" smtClean="0"/>
              <a:t> Prvý podmorský ťažobný vrt zabudovali v roku 1896 pri pobreží Kalifornie v USA.</a:t>
            </a:r>
          </a:p>
          <a:p>
            <a:r>
              <a:rPr lang="sk-SK" b="1" dirty="0" smtClean="0"/>
              <a:t> Dnes je výskum a ťažba ropy z podmorských ložísk súčasťou obrovského priemyselného odvetvia, ktoré zamestnáva milióny ľudí a využíva najnovšie technológie. </a:t>
            </a:r>
          </a:p>
          <a:p>
            <a:r>
              <a:rPr lang="sk-SK" b="1" dirty="0" smtClean="0"/>
              <a:t>V súčasnosti sa ropa ťaží z relatívne plytkých vôd v blízkosti pobrežia. Zásoby sa však znižujú a vyčerpajú sa v priebehu 50 rokov</a:t>
            </a:r>
          </a:p>
          <a:p>
            <a:r>
              <a:rPr lang="sk-SK" b="1" dirty="0" smtClean="0"/>
              <a:t>V poli neďaleko Gajár na Záhorí sa ticho kolíšu zariadenia na ťažbu ropy, ktoré ťažiari volajú kozlíky. Gajary sú jednou z oblastí, kde sa na Slovensku naďalej ťaží ropa. Pred niekoľkými rokmi sa vrty dali nájsť ešte na mnohých miestach Záhoria, v posledných rokoch ťažba utlmuje.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topglobus.ru/skin/grafy/105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249886" cy="6858000"/>
          </a:xfrm>
          <a:prstGeom prst="rect">
            <a:avLst/>
          </a:prstGeom>
          <a:noFill/>
        </p:spPr>
      </p:pic>
      <p:sp>
        <p:nvSpPr>
          <p:cNvPr id="5" name="Obdĺžnik 4"/>
          <p:cNvSpPr/>
          <p:nvPr/>
        </p:nvSpPr>
        <p:spPr>
          <a:xfrm>
            <a:off x="5580112" y="2204864"/>
            <a:ext cx="3182794" cy="341632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Vývoz ropy ,</a:t>
            </a:r>
            <a:endParaRPr lang="sk-SK" sz="54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sk-SK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poradie štátov</a:t>
            </a:r>
            <a:endParaRPr lang="sk-SK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-243408"/>
            <a:ext cx="8507288" cy="2172856"/>
          </a:xfrm>
        </p:spPr>
        <p:txBody>
          <a:bodyPr>
            <a:normAutofit/>
          </a:bodyPr>
          <a:lstStyle/>
          <a:p>
            <a:r>
              <a:rPr lang="sk-SK" b="0" dirty="0" smtClean="0"/>
              <a:t/>
            </a:r>
            <a:br>
              <a:rPr lang="sk-SK" b="0" dirty="0" smtClean="0"/>
            </a:br>
            <a:endParaRPr lang="sk-SK" dirty="0"/>
          </a:p>
        </p:txBody>
      </p:sp>
      <p:sp>
        <p:nvSpPr>
          <p:cNvPr id="24578" name="AutoShape 2" descr="http://openiazoch.zoznam.sk/img/chart/chartimage.asp?img=chart1&amp;id=916905481_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24580" name="AutoShape 4" descr="http://openiazoch.zoznam.sk/img/chart/chartimage.asp?img=chart1&amp;id=916905481_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6146" name="Picture 2" descr="http://www.celysvet.cz/skin/grafy/105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7477" y="0"/>
            <a:ext cx="7834923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gbacikovia.websnadno.cz/02_ropa_snim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4566" y="332656"/>
            <a:ext cx="9218566" cy="6525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sme.sk/vydania/20060805/photo/52df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99992" cy="3580698"/>
          </a:xfrm>
          <a:prstGeom prst="rect">
            <a:avLst/>
          </a:prstGeom>
          <a:noFill/>
        </p:spPr>
      </p:pic>
      <p:pic>
        <p:nvPicPr>
          <p:cNvPr id="20484" name="Picture 4" descr="http://t1.gstatic.com/images?q=tbn:ANd9GcQk0KZ9msQjL-DqIkFiyLbpS_fkAMzFKwswKQeygBaOgVPCDx7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0"/>
            <a:ext cx="4644008" cy="3617640"/>
          </a:xfrm>
          <a:prstGeom prst="rect">
            <a:avLst/>
          </a:prstGeom>
          <a:noFill/>
        </p:spPr>
      </p:pic>
      <p:pic>
        <p:nvPicPr>
          <p:cNvPr id="20486" name="Picture 6" descr="http://www.energie-portal.sk/files/Dokument/dreamstime_6116274_3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3016"/>
            <a:ext cx="4589965" cy="3284984"/>
          </a:xfrm>
          <a:prstGeom prst="rect">
            <a:avLst/>
          </a:prstGeom>
          <a:noFill/>
        </p:spPr>
      </p:pic>
      <p:pic>
        <p:nvPicPr>
          <p:cNvPr id="20488" name="Picture 8" descr="http://www.topspeed.sk/userfiles/articles/24-10/4403/%C5%A5a%C5%BEba-ropy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573016"/>
            <a:ext cx="4571999" cy="328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g.cas.sk/img/21/article/1113395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3629" y="0"/>
            <a:ext cx="4730371" cy="3140968"/>
          </a:xfrm>
          <a:prstGeom prst="rect">
            <a:avLst/>
          </a:prstGeom>
          <a:noFill/>
        </p:spPr>
      </p:pic>
      <p:pic>
        <p:nvPicPr>
          <p:cNvPr id="21508" name="Picture 4" descr="http://img.aktuality.sk/stories/NAJNOVSIE_FOTKY/EKONOMIKA/article/ropa_norsko_12_dreamsti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680520" cy="3135949"/>
          </a:xfrm>
          <a:prstGeom prst="rect">
            <a:avLst/>
          </a:prstGeom>
          <a:noFill/>
        </p:spPr>
      </p:pic>
      <p:pic>
        <p:nvPicPr>
          <p:cNvPr id="21510" name="Picture 6" descr="http://img.ihned.cz/attachment.php/770/46464770/K6FvjCGUmfaMinES0b23kp8lTLcDg5tu/ropa_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0968"/>
            <a:ext cx="5575548" cy="3717032"/>
          </a:xfrm>
          <a:prstGeom prst="rect">
            <a:avLst/>
          </a:prstGeom>
          <a:noFill/>
        </p:spPr>
      </p:pic>
      <p:pic>
        <p:nvPicPr>
          <p:cNvPr id="21512" name="Picture 8" descr="http://ipravda.sk/res/2007/09/21/thumbs/126469-ropa-tazba-nafta-benzin-ropny-vrt-clano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3140968"/>
            <a:ext cx="3563888" cy="3717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Luxusn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uxusn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127</TotalTime>
  <Words>254</Words>
  <Application>Microsoft Office PowerPoint</Application>
  <PresentationFormat>Prezentácia na obrazovke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Luxusný</vt:lpstr>
      <vt:lpstr>Čísla o Energii varujú</vt:lpstr>
      <vt:lpstr>Snímka 2</vt:lpstr>
      <vt:lpstr>Snímka 3</vt:lpstr>
      <vt:lpstr>Snímka 4</vt:lpstr>
      <vt:lpstr> </vt:lpstr>
      <vt:lpstr>Snímka 6</vt:lpstr>
      <vt:lpstr>Snímka 7</vt:lpstr>
      <vt:lpstr>Snímka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Čísla o Energii nás varujú</dc:title>
  <dc:creator>admin</dc:creator>
  <cp:lastModifiedBy>admin</cp:lastModifiedBy>
  <cp:revision>15</cp:revision>
  <dcterms:created xsi:type="dcterms:W3CDTF">2013-06-05T06:00:47Z</dcterms:created>
  <dcterms:modified xsi:type="dcterms:W3CDTF">2013-06-17T06:12:49Z</dcterms:modified>
</cp:coreProperties>
</file>