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FFC5F-6A0B-4462-BCD1-15F3F07E17D0}" type="datetimeFigureOut">
              <a:rPr lang="sk-SK" smtClean="0"/>
              <a:pPr/>
              <a:t>12. 12. 2013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88353-3FC6-4B97-8A96-CC4763884AE7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0" y="0"/>
            <a:ext cx="5604355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16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Liptov</a:t>
            </a:r>
            <a:endParaRPr lang="sk-SK" sz="1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957423" y="4272677"/>
            <a:ext cx="318657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Filip Topor</a:t>
            </a:r>
          </a:p>
          <a:p>
            <a:pPr algn="ctr"/>
            <a:r>
              <a:rPr lang="sk-SK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9.B</a:t>
            </a:r>
          </a:p>
          <a:p>
            <a:pPr algn="ctr"/>
            <a:r>
              <a:rPr lang="sk-SK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</a:t>
            </a:r>
            <a:r>
              <a:rPr lang="sk-SK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eografia</a:t>
            </a:r>
            <a:endParaRPr lang="sk-SK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2290" name="Picture 2" descr="http://www.bongrain-slovensko.sk/logo_lipt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38450"/>
            <a:ext cx="5629275" cy="4019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V Liptove sa vyrábajú PARENICE 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>
                <a:solidFill>
                  <a:srgbClr val="FF0000"/>
                </a:solidFill>
              </a:rPr>
              <a:t>Parenica</a:t>
            </a:r>
            <a:r>
              <a:rPr lang="sk-SK" sz="3600" dirty="0" smtClean="0">
                <a:solidFill>
                  <a:srgbClr val="FF0000"/>
                </a:solidFill>
              </a:rPr>
              <a:t> je tradičný slovenský polomäkký, nezrejúci, stredne tučný, parený ovčí syr s veľmi jemnou chuťou. Charakteristická je i svojím tvarom stočenej stuhy. Má podobne ako oštiepok smotanovo až syrovo žltú farbu, povrch je po údení zlatožltý až žltohnedý.</a:t>
            </a:r>
            <a:endParaRPr lang="sk-SK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Súbor:Pareni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31812"/>
            <a:ext cx="9144000" cy="5626188"/>
          </a:xfrm>
          <a:prstGeom prst="rect">
            <a:avLst/>
          </a:prstGeom>
          <a:noFill/>
        </p:spPr>
      </p:pic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Takéto sa vyrábajú v LIPTOVE </a:t>
            </a: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Ďalšie výrobky :</a:t>
            </a:r>
            <a:endParaRPr lang="sk-SK" dirty="0">
              <a:solidFill>
                <a:srgbClr val="FF0000"/>
              </a:solidFill>
            </a:endParaRPr>
          </a:p>
        </p:txBody>
      </p:sp>
      <p:pic>
        <p:nvPicPr>
          <p:cNvPr id="4098" name="Picture 2" descr="http://www.liptovcard.sk/files/Image/LIP_Parenica%20NEudena_2KS_RG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61048"/>
            <a:ext cx="4162939" cy="2996952"/>
          </a:xfrm>
          <a:prstGeom prst="rect">
            <a:avLst/>
          </a:prstGeom>
          <a:noFill/>
        </p:spPr>
      </p:pic>
      <p:pic>
        <p:nvPicPr>
          <p:cNvPr id="4100" name="Picture 4" descr="http://ke.potraviny.eu/img/produkt/2768/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68760"/>
            <a:ext cx="3347864" cy="2696482"/>
          </a:xfrm>
          <a:prstGeom prst="rect">
            <a:avLst/>
          </a:prstGeom>
          <a:noFill/>
        </p:spPr>
      </p:pic>
      <p:pic>
        <p:nvPicPr>
          <p:cNvPr id="4102" name="Picture 6" descr="http://ke.potraviny.eu/img/produkt/7636/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000500"/>
            <a:ext cx="2857500" cy="2857500"/>
          </a:xfrm>
          <a:prstGeom prst="rect">
            <a:avLst/>
          </a:prstGeom>
          <a:noFill/>
        </p:spPr>
      </p:pic>
      <p:pic>
        <p:nvPicPr>
          <p:cNvPr id="4104" name="Picture 8" descr="http://www.pribina-tpk.cz/img/portfolio/slovenske-speciality/liptov/liptov_syrceky_uzeny_100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23265" y="3933056"/>
            <a:ext cx="3120734" cy="2924944"/>
          </a:xfrm>
          <a:prstGeom prst="rect">
            <a:avLst/>
          </a:prstGeom>
          <a:noFill/>
        </p:spPr>
      </p:pic>
      <p:pic>
        <p:nvPicPr>
          <p:cNvPr id="4106" name="Picture 10" descr="http://vladoskuta.sk/wp-content/uploads/LIPTOVSKA-MLIEKAREN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11352" y="1268760"/>
            <a:ext cx="5832648" cy="27559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-142456" y="1124744"/>
            <a:ext cx="9625584" cy="338554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8000" dirty="0" smtClean="0">
                <a:solidFill>
                  <a:srgbClr val="FF0000"/>
                </a:solidFill>
              </a:rPr>
              <a:t>Ďakujem za </a:t>
            </a:r>
          </a:p>
          <a:p>
            <a:pPr algn="ctr"/>
            <a:r>
              <a:rPr lang="sk-SK" sz="8000" dirty="0" smtClean="0">
                <a:solidFill>
                  <a:srgbClr val="FF0000"/>
                </a:solidFill>
              </a:rPr>
              <a:t>pozornosť </a:t>
            </a:r>
            <a:endParaRPr lang="sk-SK" sz="8000" dirty="0" smtClean="0">
              <a:solidFill>
                <a:srgbClr val="FF0000"/>
              </a:solidFill>
            </a:endParaRPr>
          </a:p>
          <a:p>
            <a:pPr algn="ctr"/>
            <a:endParaRPr lang="sk-SK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Rozloha : viac ako 2000 km2 </a:t>
            </a:r>
            <a:br>
              <a:rPr lang="sk-SK" dirty="0" smtClean="0">
                <a:solidFill>
                  <a:srgbClr val="FF0000"/>
                </a:solidFill>
              </a:rPr>
            </a:br>
            <a:r>
              <a:rPr lang="sk-SK" dirty="0" smtClean="0">
                <a:solidFill>
                  <a:srgbClr val="FF0000"/>
                </a:solidFill>
              </a:rPr>
              <a:t>Najvyšší bod : 2495 </a:t>
            </a:r>
            <a:r>
              <a:rPr lang="sk-SK" dirty="0" err="1" smtClean="0">
                <a:solidFill>
                  <a:srgbClr val="FF0000"/>
                </a:solidFill>
              </a:rPr>
              <a:t>m.n.m</a:t>
            </a:r>
            <a:r>
              <a:rPr lang="sk-SK" dirty="0" smtClean="0">
                <a:solidFill>
                  <a:srgbClr val="FF0000"/>
                </a:solidFill>
              </a:rPr>
              <a:t> (Kriváň - Vysoké Tatry) </a:t>
            </a:r>
            <a:br>
              <a:rPr lang="sk-SK" dirty="0" smtClean="0">
                <a:solidFill>
                  <a:srgbClr val="FF0000"/>
                </a:solidFill>
              </a:rPr>
            </a:br>
            <a:r>
              <a:rPr lang="sk-SK" dirty="0" smtClean="0">
                <a:solidFill>
                  <a:srgbClr val="FF0000"/>
                </a:solidFill>
              </a:rPr>
              <a:t>Najnižší bod : 430 </a:t>
            </a:r>
            <a:r>
              <a:rPr lang="sk-SK" dirty="0" err="1" smtClean="0">
                <a:solidFill>
                  <a:srgbClr val="FF0000"/>
                </a:solidFill>
              </a:rPr>
              <a:t>m.n.m</a:t>
            </a:r>
            <a:r>
              <a:rPr lang="sk-SK" dirty="0" smtClean="0">
                <a:solidFill>
                  <a:srgbClr val="FF0000"/>
                </a:solidFill>
              </a:rPr>
              <a:t> (hladina Váhu pri </a:t>
            </a:r>
            <a:r>
              <a:rPr lang="sk-SK" dirty="0" err="1" smtClean="0">
                <a:solidFill>
                  <a:srgbClr val="FF0000"/>
                </a:solidFill>
              </a:rPr>
              <a:t>Kraľovanoch</a:t>
            </a:r>
            <a:r>
              <a:rPr lang="sk-SK" dirty="0" smtClean="0">
                <a:solidFill>
                  <a:srgbClr val="FF0000"/>
                </a:solidFill>
              </a:rPr>
              <a:t>) </a:t>
            </a:r>
            <a:br>
              <a:rPr lang="sk-SK" dirty="0" smtClean="0">
                <a:solidFill>
                  <a:srgbClr val="FF0000"/>
                </a:solidFill>
              </a:rPr>
            </a:br>
            <a:r>
              <a:rPr lang="sk-SK" dirty="0" smtClean="0">
                <a:solidFill>
                  <a:srgbClr val="FF0000"/>
                </a:solidFill>
              </a:rPr>
              <a:t>Počet obyvateľov : cca 140 000 ľudí</a:t>
            </a:r>
            <a:r>
              <a:rPr lang="sk-SK" dirty="0" smtClean="0"/>
              <a:t> 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Susedí s 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sz="2400" dirty="0" smtClean="0">
                <a:solidFill>
                  <a:srgbClr val="FF0000"/>
                </a:solidFill>
              </a:rPr>
              <a:t> </a:t>
            </a:r>
            <a:endParaRPr lang="sk-SK" dirty="0" smtClean="0">
              <a:solidFill>
                <a:srgbClr val="FF0000"/>
              </a:solidFill>
            </a:endParaRPr>
          </a:p>
          <a:p>
            <a:r>
              <a:rPr lang="sk-SK" dirty="0" smtClean="0">
                <a:solidFill>
                  <a:srgbClr val="FF0000"/>
                </a:solidFill>
              </a:rPr>
              <a:t>                   </a:t>
            </a:r>
            <a:r>
              <a:rPr lang="sk-SK" dirty="0" smtClean="0">
                <a:solidFill>
                  <a:srgbClr val="FF0000"/>
                </a:solidFill>
              </a:rPr>
              <a:t> - </a:t>
            </a:r>
            <a:r>
              <a:rPr lang="sk-SK" b="1" dirty="0" smtClean="0">
                <a:solidFill>
                  <a:srgbClr val="FF0000"/>
                </a:solidFill>
              </a:rPr>
              <a:t>na </a:t>
            </a:r>
            <a:r>
              <a:rPr lang="sk-SK" b="1" dirty="0" smtClean="0">
                <a:solidFill>
                  <a:srgbClr val="FF0000"/>
                </a:solidFill>
              </a:rPr>
              <a:t>Severe </a:t>
            </a:r>
            <a:r>
              <a:rPr lang="sk-SK" dirty="0" smtClean="0">
                <a:solidFill>
                  <a:srgbClr val="FF0000"/>
                </a:solidFill>
              </a:rPr>
              <a:t> : Tvrdošín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                    - </a:t>
            </a:r>
            <a:r>
              <a:rPr lang="sk-SK" b="1" dirty="0" smtClean="0">
                <a:solidFill>
                  <a:srgbClr val="FF0000"/>
                </a:solidFill>
              </a:rPr>
              <a:t>na </a:t>
            </a:r>
            <a:r>
              <a:rPr lang="sk-SK" b="1" dirty="0" smtClean="0">
                <a:solidFill>
                  <a:srgbClr val="FF0000"/>
                </a:solidFill>
              </a:rPr>
              <a:t>Východe </a:t>
            </a:r>
            <a:r>
              <a:rPr lang="sk-SK" dirty="0" smtClean="0">
                <a:solidFill>
                  <a:srgbClr val="FF0000"/>
                </a:solidFill>
              </a:rPr>
              <a:t>: </a:t>
            </a:r>
            <a:r>
              <a:rPr lang="sk-SK" dirty="0" smtClean="0">
                <a:solidFill>
                  <a:srgbClr val="FF0000"/>
                </a:solidFill>
              </a:rPr>
              <a:t>Prešovský kraj, okres Poprad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 </a:t>
            </a:r>
            <a:r>
              <a:rPr lang="sk-SK" sz="2800" dirty="0" smtClean="0">
                <a:solidFill>
                  <a:srgbClr val="FF0000"/>
                </a:solidFill>
              </a:rPr>
              <a:t>                  </a:t>
            </a:r>
            <a:r>
              <a:rPr lang="sk-SK" sz="2800" dirty="0" smtClean="0">
                <a:solidFill>
                  <a:srgbClr val="FF0000"/>
                </a:solidFill>
              </a:rPr>
              <a:t>  </a:t>
            </a:r>
            <a:r>
              <a:rPr lang="sk-SK" sz="2800" dirty="0" smtClean="0">
                <a:solidFill>
                  <a:srgbClr val="FF0000"/>
                </a:solidFill>
              </a:rPr>
              <a:t>- </a:t>
            </a:r>
            <a:r>
              <a:rPr lang="sk-SK" sz="2800" b="1" dirty="0" smtClean="0">
                <a:solidFill>
                  <a:srgbClr val="FF0000"/>
                </a:solidFill>
              </a:rPr>
              <a:t>na </a:t>
            </a:r>
            <a:r>
              <a:rPr lang="sk-SK" sz="2800" b="1" dirty="0" smtClean="0">
                <a:solidFill>
                  <a:srgbClr val="FF0000"/>
                </a:solidFill>
              </a:rPr>
              <a:t>Juhu </a:t>
            </a:r>
            <a:r>
              <a:rPr lang="sk-SK" sz="2800" dirty="0" smtClean="0">
                <a:solidFill>
                  <a:srgbClr val="FF0000"/>
                </a:solidFill>
              </a:rPr>
              <a:t>: </a:t>
            </a:r>
            <a:r>
              <a:rPr lang="sk-SK" sz="2800" dirty="0" smtClean="0">
                <a:solidFill>
                  <a:srgbClr val="FF0000"/>
                </a:solidFill>
              </a:rPr>
              <a:t>Banskobystrický kraj, okres Brezno</a:t>
            </a:r>
            <a:endParaRPr lang="sk-SK" dirty="0" smtClean="0">
              <a:solidFill>
                <a:srgbClr val="FF0000"/>
              </a:solidFill>
            </a:endParaRPr>
          </a:p>
          <a:p>
            <a:r>
              <a:rPr lang="sk-SK" dirty="0" smtClean="0">
                <a:solidFill>
                  <a:srgbClr val="FF0000"/>
                </a:solidFill>
              </a:rPr>
              <a:t>                    - </a:t>
            </a:r>
            <a:r>
              <a:rPr lang="sk-SK" b="1" dirty="0" smtClean="0">
                <a:solidFill>
                  <a:srgbClr val="FF0000"/>
                </a:solidFill>
              </a:rPr>
              <a:t>na </a:t>
            </a:r>
            <a:r>
              <a:rPr lang="sk-SK" b="1" dirty="0" smtClean="0">
                <a:solidFill>
                  <a:srgbClr val="FF0000"/>
                </a:solidFill>
              </a:rPr>
              <a:t>Západe </a:t>
            </a:r>
            <a:r>
              <a:rPr lang="sk-SK" dirty="0" smtClean="0">
                <a:solidFill>
                  <a:srgbClr val="FF0000"/>
                </a:solidFill>
              </a:rPr>
              <a:t>: </a:t>
            </a:r>
            <a:r>
              <a:rPr lang="sk-SK" dirty="0" smtClean="0">
                <a:solidFill>
                  <a:srgbClr val="FF0000"/>
                </a:solidFill>
              </a:rPr>
              <a:t>Ružomberok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                    - </a:t>
            </a:r>
            <a:r>
              <a:rPr lang="sk-SK" b="1" dirty="0" smtClean="0">
                <a:solidFill>
                  <a:srgbClr val="FF0000"/>
                </a:solidFill>
              </a:rPr>
              <a:t>na </a:t>
            </a:r>
            <a:r>
              <a:rPr lang="sk-SK" b="1" dirty="0" err="1" smtClean="0">
                <a:solidFill>
                  <a:srgbClr val="FF0000"/>
                </a:solidFill>
              </a:rPr>
              <a:t>Severo</a:t>
            </a:r>
            <a:r>
              <a:rPr lang="sk-SK" b="1" dirty="0" smtClean="0">
                <a:solidFill>
                  <a:srgbClr val="FF0000"/>
                </a:solidFill>
              </a:rPr>
              <a:t> Západ </a:t>
            </a:r>
            <a:r>
              <a:rPr lang="sk-SK" dirty="0" smtClean="0">
                <a:solidFill>
                  <a:srgbClr val="FF0000"/>
                </a:solidFill>
              </a:rPr>
              <a:t>: </a:t>
            </a:r>
            <a:r>
              <a:rPr lang="sk-SK" dirty="0" smtClean="0">
                <a:solidFill>
                  <a:srgbClr val="FF0000"/>
                </a:solidFill>
              </a:rPr>
              <a:t>Dolný Kubín</a:t>
            </a:r>
          </a:p>
          <a:p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Niečo o Liptove 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FF0000"/>
                </a:solidFill>
              </a:rPr>
              <a:t>Liptov je jeden zo slovenských regiónov a regiónov cestovného ruchu. </a:t>
            </a:r>
            <a:endParaRPr lang="sk-SK" dirty="0" smtClean="0">
              <a:solidFill>
                <a:srgbClr val="FF0000"/>
              </a:solidFill>
            </a:endParaRPr>
          </a:p>
          <a:p>
            <a:r>
              <a:rPr lang="sk-SK" dirty="0" smtClean="0">
                <a:solidFill>
                  <a:srgbClr val="FF0000"/>
                </a:solidFill>
              </a:rPr>
              <a:t>Jeho </a:t>
            </a:r>
            <a:r>
              <a:rPr lang="sk-SK" dirty="0">
                <a:solidFill>
                  <a:srgbClr val="FF0000"/>
                </a:solidFill>
              </a:rPr>
              <a:t>územie je zhruba totožné s územím bývalej Liptovskej župy</a:t>
            </a:r>
            <a:r>
              <a:rPr lang="sk-SK" dirty="0" smtClean="0">
                <a:solidFill>
                  <a:srgbClr val="FF0000"/>
                </a:solidFill>
              </a:rPr>
              <a:t>.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 </a:t>
            </a:r>
            <a:r>
              <a:rPr lang="sk-SK" dirty="0">
                <a:solidFill>
                  <a:srgbClr val="FF0000"/>
                </a:solidFill>
              </a:rPr>
              <a:t>Zodpovedá okresom Ružomberok a Liptovský </a:t>
            </a:r>
            <a:r>
              <a:rPr lang="sk-SK" dirty="0" smtClean="0">
                <a:solidFill>
                  <a:srgbClr val="FF0000"/>
                </a:solidFill>
              </a:rPr>
              <a:t>Mikuláš.</a:t>
            </a: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5300" b="1" dirty="0">
                <a:solidFill>
                  <a:srgbClr val="FF0000"/>
                </a:solidFill>
              </a:rPr>
              <a:t>Vianočné zvyky z Liptova</a:t>
            </a:r>
            <a:r>
              <a:rPr lang="sk-SK" b="1" dirty="0"/>
              <a:t/>
            </a:r>
            <a:br>
              <a:rPr lang="sk-SK" b="1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Kedysi sa neslávili len samotné Vianoce, ale aj obdobie predvianočné. K nemu sa viazalo viac príkazov, zákazov, pravidiel správania, magických úkonov, ktoré mali zaistiť bohatstvo a dostatok v budúcom roku, odvrátiť nešťastie od hospodárstva a zabezpečiť zdravie gazdu a jeho rodiny. Tieto snahy nadobudli najväčší význam práve na Štedrý deň, keď každý úkon mal svoj osobitný význam.</a:t>
            </a:r>
            <a:br>
              <a:rPr lang="sk-SK" dirty="0">
                <a:solidFill>
                  <a:srgbClr val="FF0000"/>
                </a:solidFill>
              </a:rPr>
            </a:b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 fontScale="90000"/>
          </a:bodyPr>
          <a:lstStyle/>
          <a:p>
            <a:r>
              <a:rPr lang="sk-SK" sz="5300" b="1" i="1" dirty="0">
                <a:solidFill>
                  <a:srgbClr val="FF0000"/>
                </a:solidFill>
              </a:rPr>
              <a:t>V Liptove sa pokúšajú oživiť valašské gajdošské tradície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645224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FF0000"/>
                </a:solidFill>
              </a:rPr>
              <a:t>LIPTOVSKÝ HRÁDOK. Prvý ročník podujatia s názvom Valašská gajdošská škola usporiadali s hlavným zámerom vzbudiť záujem verejnosti o starobylý ľudový hudobný nástroj typický nielen pre regióny severozápadného Slovenska.</a:t>
            </a:r>
          </a:p>
          <a:p>
            <a:endParaRPr lang="sk-SK" dirty="0" smtClean="0">
              <a:solidFill>
                <a:srgbClr val="FF0000"/>
              </a:solidFill>
            </a:endParaRPr>
          </a:p>
          <a:p>
            <a:r>
              <a:rPr lang="sk-SK" dirty="0" smtClean="0">
                <a:solidFill>
                  <a:srgbClr val="FF0000"/>
                </a:solidFill>
              </a:rPr>
              <a:t>„</a:t>
            </a:r>
            <a:r>
              <a:rPr lang="sk-SK" dirty="0">
                <a:solidFill>
                  <a:srgbClr val="FF0000"/>
                </a:solidFill>
              </a:rPr>
              <a:t>Gajdošská hudba je v európskej kultúre neprehliadnuteľným fenoménom</a:t>
            </a:r>
            <a:r>
              <a:rPr lang="sk-SK" dirty="0" smtClean="0">
                <a:solidFill>
                  <a:srgbClr val="FF0000"/>
                </a:solidFill>
              </a:rPr>
              <a:t>.</a:t>
            </a: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5400" b="1" i="1" dirty="0" smtClean="0">
                <a:solidFill>
                  <a:srgbClr val="FF0000"/>
                </a:solidFill>
              </a:rPr>
              <a:t>Čo je typické pre Liptov </a:t>
            </a:r>
            <a:endParaRPr lang="sk-SK" sz="5400" b="1" i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http://liptov.sk/olejnik/foto/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24250"/>
            <a:ext cx="4762500" cy="3333750"/>
          </a:xfrm>
          <a:prstGeom prst="rect">
            <a:avLst/>
          </a:prstGeom>
          <a:noFill/>
        </p:spPr>
      </p:pic>
      <p:pic>
        <p:nvPicPr>
          <p:cNvPr id="3076" name="Picture 4" descr="http://liptov.sk/olejnik/foto/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1500" y="3524250"/>
            <a:ext cx="476250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Z histórie liptovských jedál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sk-SK" dirty="0" smtClean="0">
                <a:solidFill>
                  <a:srgbClr val="FF0000"/>
                </a:solidFill>
              </a:rPr>
              <a:t>Stravovanie </a:t>
            </a:r>
            <a:r>
              <a:rPr lang="sk-SK" dirty="0">
                <a:solidFill>
                  <a:srgbClr val="FF0000"/>
                </a:solidFill>
              </a:rPr>
              <a:t>obyvateľov Liptova bolo v minulosti založené najmä na domácich zdrojoch. </a:t>
            </a:r>
            <a:endParaRPr lang="sk-SK" dirty="0" smtClean="0">
              <a:solidFill>
                <a:srgbClr val="FF0000"/>
              </a:solidFill>
            </a:endParaRPr>
          </a:p>
          <a:p>
            <a:r>
              <a:rPr lang="sk-SK" dirty="0" smtClean="0">
                <a:solidFill>
                  <a:srgbClr val="FF0000"/>
                </a:solidFill>
              </a:rPr>
              <a:t>Ľudia </a:t>
            </a:r>
            <a:r>
              <a:rPr lang="sk-SK" dirty="0">
                <a:solidFill>
                  <a:srgbClr val="FF0000"/>
                </a:solidFill>
              </a:rPr>
              <a:t>jedli to, čo si dopestovali, prípadne dochovali vo svojich domácnostiach. </a:t>
            </a:r>
            <a:endParaRPr lang="sk-SK" dirty="0" smtClean="0">
              <a:solidFill>
                <a:srgbClr val="FF0000"/>
              </a:solidFill>
            </a:endParaRPr>
          </a:p>
          <a:p>
            <a:r>
              <a:rPr lang="sk-SK" dirty="0" smtClean="0">
                <a:solidFill>
                  <a:srgbClr val="FF0000"/>
                </a:solidFill>
              </a:rPr>
              <a:t>Podstatné </a:t>
            </a:r>
            <a:r>
              <a:rPr lang="sk-SK" dirty="0">
                <a:solidFill>
                  <a:srgbClr val="FF0000"/>
                </a:solidFill>
              </a:rPr>
              <a:t>zvýšenie úrodnosti nastalo v 19 storočí zavádzaním striedaného obrábania pôdy, pestovaním zeleniny a rozvojom ovocinárstva.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dobreubytovanie.sk/upload/Lipt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707904" cy="3573016"/>
          </a:xfrm>
          <a:prstGeom prst="rect">
            <a:avLst/>
          </a:prstGeom>
          <a:noFill/>
        </p:spPr>
      </p:pic>
      <p:pic>
        <p:nvPicPr>
          <p:cNvPr id="6148" name="Picture 4" descr="http://fotky.sme.sk/foto/21719/lipto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3581636"/>
            <a:ext cx="4368485" cy="3276364"/>
          </a:xfrm>
          <a:prstGeom prst="rect">
            <a:avLst/>
          </a:prstGeom>
          <a:noFill/>
        </p:spPr>
      </p:pic>
      <p:pic>
        <p:nvPicPr>
          <p:cNvPr id="6150" name="Picture 6" descr="http://www.pampeliska.cz/img/pruvodce/regiony/slovensko/Lipto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628103"/>
            <a:ext cx="5004048" cy="3229897"/>
          </a:xfrm>
          <a:prstGeom prst="rect">
            <a:avLst/>
          </a:prstGeom>
          <a:noFill/>
        </p:spPr>
      </p:pic>
      <p:pic>
        <p:nvPicPr>
          <p:cNvPr id="6152" name="Picture 8" descr="http://www.iz.sk/images/maps/mapa-region-sr-horne-povazie-liptov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2246" y="0"/>
            <a:ext cx="5441754" cy="3501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235</Words>
  <Application>Microsoft Office PowerPoint</Application>
  <PresentationFormat>Prezentácia na obrazovke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Snímka 1</vt:lpstr>
      <vt:lpstr>Snímka 2</vt:lpstr>
      <vt:lpstr>Susedí s </vt:lpstr>
      <vt:lpstr>Niečo o Liptove </vt:lpstr>
      <vt:lpstr>Vianočné zvyky z Liptova </vt:lpstr>
      <vt:lpstr>V Liptove sa pokúšajú oživiť valašské gajdošské tradície  </vt:lpstr>
      <vt:lpstr>Čo je typické pre Liptov </vt:lpstr>
      <vt:lpstr>Z histórie liptovských jedál</vt:lpstr>
      <vt:lpstr>Snímka 9</vt:lpstr>
      <vt:lpstr>V Liptove sa vyrábajú PARENICE </vt:lpstr>
      <vt:lpstr>Takéto sa vyrábajú v LIPTOVE </vt:lpstr>
      <vt:lpstr>Ďalšie výrobky :</vt:lpstr>
      <vt:lpstr>Snímka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admin</cp:lastModifiedBy>
  <cp:revision>5</cp:revision>
  <dcterms:created xsi:type="dcterms:W3CDTF">2013-12-10T07:21:05Z</dcterms:created>
  <dcterms:modified xsi:type="dcterms:W3CDTF">2013-12-12T11:51:03Z</dcterms:modified>
</cp:coreProperties>
</file>